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3"/>
  </p:handoutMasterIdLst>
  <p:sldIdLst>
    <p:sldId id="256" r:id="rId2"/>
    <p:sldId id="268" r:id="rId3"/>
    <p:sldId id="270" r:id="rId4"/>
    <p:sldId id="287" r:id="rId5"/>
    <p:sldId id="286" r:id="rId6"/>
    <p:sldId id="278" r:id="rId7"/>
    <p:sldId id="290" r:id="rId8"/>
    <p:sldId id="279" r:id="rId9"/>
    <p:sldId id="288" r:id="rId10"/>
    <p:sldId id="289" r:id="rId11"/>
    <p:sldId id="267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F5FD7-EB6A-47A4-A43F-B7560A2C08FC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63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631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42241-74D2-43B2-A9CF-BC8526FA5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15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1DD358-5C56-4314-BCAD-602A8593BE2F}" type="datetimeFigureOut">
              <a:rPr lang="en-GB" smtClean="0"/>
              <a:t>01/08/2019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4747FB-B270-4681-96EF-2063A0C65F4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4624"/>
            <a:ext cx="7772400" cy="3600400"/>
          </a:xfrm>
        </p:spPr>
        <p:txBody>
          <a:bodyPr>
            <a:noAutofit/>
          </a:bodyPr>
          <a:lstStyle/>
          <a:p>
            <a:pPr algn="ctr"/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/>
              <a:t/>
            </a:r>
            <a:br>
              <a:rPr lang="bg-BG" sz="2400" dirty="0"/>
            </a:b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АНАЛИЗ НА СЕКТОР “ ПЛОДОВЕ И ЗЕЛЕНЧУЦИ“ В РЕЗУЛТАТ НА ПРИЛАГАНЕ НА СХЕМАТА ЗА ОБВЪРЗАНО ПОДПОМАГАНЕ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 smtClean="0"/>
              <a:t/>
            </a:r>
            <a:br>
              <a:rPr lang="bg-BG" sz="2400" dirty="0" smtClean="0"/>
            </a:br>
            <a:endParaRPr lang="en-GB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765" y="3717032"/>
            <a:ext cx="12001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47664" y="4869160"/>
            <a:ext cx="5454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МИНИСТЕРСТВО НА ЗЕМЕДЕЛИЕТО, ХРАНИТЕ И ГОРИТЕ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836712"/>
            <a:ext cx="70567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u="sng" dirty="0" smtClean="0">
                <a:ea typeface="Calibri"/>
                <a:cs typeface="Times New Roman"/>
              </a:rPr>
              <a:t>Изводи</a:t>
            </a:r>
            <a:endParaRPr lang="en-US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dirty="0">
                <a:ea typeface="Calibri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dirty="0" smtClean="0">
                <a:ea typeface="Calibri"/>
                <a:cs typeface="Times New Roman"/>
              </a:rPr>
              <a:t>При оранжерийното производство: НЯМА ДАННИ ЗА ПРОМЯНА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348880"/>
            <a:ext cx="828092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dirty="0">
                <a:latin typeface="Calibri"/>
                <a:ea typeface="Calibri"/>
                <a:cs typeface="Times New Roman"/>
              </a:rPr>
              <a:t> 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dirty="0" smtClean="0">
                <a:latin typeface="Calibri"/>
                <a:ea typeface="Calibri"/>
                <a:cs typeface="Times New Roman"/>
              </a:rPr>
              <a:t>Получените </a:t>
            </a:r>
            <a:r>
              <a:rPr lang="bg-BG" dirty="0">
                <a:latin typeface="Calibri"/>
                <a:ea typeface="Calibri"/>
                <a:cs typeface="Times New Roman"/>
              </a:rPr>
              <a:t>резултати не дават основание схемата при оранжерийните зеленчуци да се променя през настоящата година. </a:t>
            </a:r>
            <a:endParaRPr lang="en-US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18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13285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/>
              <a:t>Благодаря за вниманието!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018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43608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Динамика и </a:t>
            </a:r>
            <a:r>
              <a:rPr lang="ru-RU" b="1" dirty="0" err="1"/>
              <a:t>разпределение</a:t>
            </a:r>
            <a:r>
              <a:rPr lang="ru-RU" b="1" dirty="0"/>
              <a:t> на </a:t>
            </a:r>
            <a:r>
              <a:rPr lang="ru-RU" b="1" dirty="0" err="1"/>
              <a:t>заявените</a:t>
            </a:r>
            <a:r>
              <a:rPr lang="ru-RU" b="1" dirty="0"/>
              <a:t> </a:t>
            </a:r>
            <a:r>
              <a:rPr lang="ru-RU" b="1" dirty="0" err="1" smtClean="0"/>
              <a:t>площи</a:t>
            </a:r>
            <a:r>
              <a:rPr lang="en-US" b="1" dirty="0" smtClean="0"/>
              <a:t> </a:t>
            </a:r>
            <a:r>
              <a:rPr lang="bg-BG" b="1" dirty="0" smtClean="0"/>
              <a:t>за плодове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4653136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	При всички заявени за подпомагане площи, сравнявайки данните от 2018/2019г. не се наблюдава сериозна динамика при нито една от </a:t>
            </a:r>
            <a:r>
              <a:rPr lang="ru-RU" dirty="0" smtClean="0"/>
              <a:t>културите;</a:t>
            </a:r>
            <a:endParaRPr lang="ru-RU" dirty="0"/>
          </a:p>
          <a:p>
            <a:pPr algn="just"/>
            <a:r>
              <a:rPr lang="ru-RU" dirty="0"/>
              <a:t>•	Общо заявената </a:t>
            </a:r>
            <a:r>
              <a:rPr lang="ru-RU" dirty="0" err="1" smtClean="0"/>
              <a:t>площ</a:t>
            </a:r>
            <a:r>
              <a:rPr lang="ru-RU" dirty="0" smtClean="0"/>
              <a:t> </a:t>
            </a:r>
            <a:r>
              <a:rPr lang="ru-RU" dirty="0" err="1" smtClean="0"/>
              <a:t>през</a:t>
            </a:r>
            <a:r>
              <a:rPr lang="ru-RU" dirty="0" smtClean="0"/>
              <a:t> 2017-2019 се </a:t>
            </a:r>
            <a:r>
              <a:rPr lang="bg-BG" dirty="0" smtClean="0"/>
              <a:t>повишава</a:t>
            </a:r>
            <a:r>
              <a:rPr lang="ru-RU" dirty="0" smtClean="0"/>
              <a:t> постепенно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42" y="1484784"/>
            <a:ext cx="78867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99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908720"/>
            <a:ext cx="71287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g-BG" b="1" dirty="0"/>
              <a:t>Установяване на размера </a:t>
            </a:r>
            <a:r>
              <a:rPr lang="bg-BG" b="1" dirty="0" smtClean="0"/>
              <a:t>на подпомагането към разходите за производство 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92" y="1988840"/>
            <a:ext cx="3528867" cy="241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47144"/>
            <a:ext cx="4032448" cy="76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0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6840" y="4949539"/>
            <a:ext cx="828092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bg-BG" sz="1200" b="1" dirty="0">
                <a:ea typeface="Calibri"/>
                <a:cs typeface="Times New Roman"/>
              </a:rPr>
              <a:t>Заявените общо за подпомагане площи през 2019г. са по-малко с 6,7% в сравнение с 2018г. </a:t>
            </a:r>
            <a:endParaRPr lang="bg-BG" sz="1200" b="1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bg-BG" sz="1200" b="1" dirty="0" smtClean="0">
                <a:ea typeface="Calibri"/>
                <a:cs typeface="Times New Roman"/>
              </a:rPr>
              <a:t>/малко над </a:t>
            </a:r>
            <a:r>
              <a:rPr lang="bg-BG" sz="1200" b="1" dirty="0">
                <a:ea typeface="Calibri"/>
                <a:cs typeface="Times New Roman"/>
              </a:rPr>
              <a:t>2 000 </a:t>
            </a:r>
            <a:r>
              <a:rPr lang="bg-BG" sz="1200" b="1" dirty="0" smtClean="0">
                <a:ea typeface="Calibri"/>
                <a:cs typeface="Times New Roman"/>
              </a:rPr>
              <a:t>ха/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bg-BG" sz="1200" dirty="0" smtClean="0">
                <a:ea typeface="Calibri"/>
                <a:cs typeface="Times New Roman"/>
              </a:rPr>
              <a:t>Значително намаляват заявените площи със: </a:t>
            </a:r>
            <a:endParaRPr lang="en-US" sz="12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bg-BG" sz="1200" dirty="0" smtClean="0">
                <a:ea typeface="Calibri"/>
                <a:cs typeface="Times New Roman"/>
              </a:rPr>
              <a:t>картофи 34% или почти 4 000 ха, </a:t>
            </a:r>
            <a:endParaRPr lang="en-US" sz="12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bg-BG" sz="1200" dirty="0" smtClean="0">
                <a:ea typeface="Calibri"/>
                <a:cs typeface="Times New Roman"/>
              </a:rPr>
              <a:t>моркови  26% или  около 400 ха,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bg-BG" sz="1200" dirty="0" smtClean="0">
                <a:ea typeface="Calibri"/>
                <a:cs typeface="Times New Roman"/>
              </a:rPr>
              <a:t>лук – 25%  или около 900 ха.</a:t>
            </a:r>
            <a:endParaRPr lang="en-US" sz="1200" dirty="0"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370013"/>
            <a:ext cx="651510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15616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Динамика и </a:t>
            </a:r>
            <a:r>
              <a:rPr lang="ru-RU" b="1" dirty="0" err="1"/>
              <a:t>разпределение</a:t>
            </a:r>
            <a:r>
              <a:rPr lang="ru-RU" b="1" dirty="0"/>
              <a:t> на </a:t>
            </a:r>
            <a:r>
              <a:rPr lang="ru-RU" b="1" dirty="0" err="1"/>
              <a:t>заявените</a:t>
            </a:r>
            <a:r>
              <a:rPr lang="ru-RU" b="1" dirty="0"/>
              <a:t> </a:t>
            </a:r>
            <a:r>
              <a:rPr lang="ru-RU" b="1" dirty="0" err="1" smtClean="0"/>
              <a:t>площи</a:t>
            </a:r>
            <a:r>
              <a:rPr lang="en-US" b="1" dirty="0" smtClean="0"/>
              <a:t> </a:t>
            </a:r>
            <a:r>
              <a:rPr lang="bg-BG" b="1" dirty="0" smtClean="0"/>
              <a:t>за зеленчуци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157192"/>
            <a:ext cx="369411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6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38150"/>
            <a:ext cx="4196180" cy="176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135" y="2509775"/>
            <a:ext cx="4243925" cy="163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74" y="3929941"/>
            <a:ext cx="418863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442109"/>
            <a:ext cx="4394051" cy="93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15616" y="908720"/>
            <a:ext cx="71287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g-BG" b="1" dirty="0"/>
              <a:t>Установяване на размера </a:t>
            </a:r>
            <a:r>
              <a:rPr lang="bg-BG" b="1" dirty="0" smtClean="0"/>
              <a:t>на подпомагането към разходите за производство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28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76501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Динамика и разпределение на заявените площи </a:t>
            </a:r>
            <a:r>
              <a:rPr lang="ru-RU" b="1" dirty="0" smtClean="0">
                <a:solidFill>
                  <a:prstClr val="black"/>
                </a:solidFill>
              </a:rPr>
              <a:t>и </a:t>
            </a:r>
            <a:r>
              <a:rPr lang="ru-RU" b="1" dirty="0">
                <a:solidFill>
                  <a:prstClr val="black"/>
                </a:solidFill>
              </a:rPr>
              <a:t>броя на заявители </a:t>
            </a:r>
            <a:r>
              <a:rPr lang="ru-RU" b="1" dirty="0" smtClean="0">
                <a:solidFill>
                  <a:prstClr val="black"/>
                </a:solidFill>
              </a:rPr>
              <a:t>при оранжерийното производство</a:t>
            </a:r>
            <a:endParaRPr lang="en-GB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8043"/>
              </p:ext>
            </p:extLst>
          </p:nvPr>
        </p:nvGraphicFramePr>
        <p:xfrm>
          <a:off x="241175" y="1628800"/>
          <a:ext cx="8229601" cy="2232246"/>
        </p:xfrm>
        <a:graphic>
          <a:graphicData uri="http://schemas.openxmlformats.org/drawingml/2006/table">
            <a:tbl>
              <a:tblPr/>
              <a:tblGrid>
                <a:gridCol w="2020058"/>
                <a:gridCol w="832207"/>
                <a:gridCol w="832207"/>
                <a:gridCol w="832207"/>
                <a:gridCol w="832207"/>
                <a:gridCol w="832207"/>
                <a:gridCol w="682836"/>
                <a:gridCol w="682836"/>
                <a:gridCol w="682836"/>
              </a:tblGrid>
              <a:tr h="3720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Култура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декл. данни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декл. данни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декл. данни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промяна 2019/2018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Площ, ха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Заявл., бр.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Площ, ха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Заявл., бр.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Площ, ха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Заявл., бр.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 algn="l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домати - оранж. производство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405,00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708,00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4,65%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 algn="l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краставици - оранж. производство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-0,77%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 algn="l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пипер - оранж. производство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29,49%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 algn="l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Общо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698,00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5,37%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3" marR="7103" marT="71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55576" y="4221088"/>
            <a:ext cx="770485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dirty="0" smtClean="0"/>
              <a:t>увеличаване </a:t>
            </a:r>
            <a:r>
              <a:rPr lang="bg-BG" dirty="0"/>
              <a:t>на заявените за подпомагане площи от 726 ха до 765 ха, основно при пипер – 23 </a:t>
            </a:r>
            <a:r>
              <a:rPr lang="bg-BG" dirty="0" smtClean="0"/>
              <a:t>ха, общо за схемата 5,37%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3" y="1484785"/>
            <a:ext cx="395952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604" y="2924944"/>
            <a:ext cx="3439812" cy="2483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71600" y="76501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Реализация на </a:t>
            </a:r>
            <a:r>
              <a:rPr lang="ru-RU" b="1" dirty="0" err="1" smtClean="0">
                <a:solidFill>
                  <a:prstClr val="black"/>
                </a:solidFill>
              </a:rPr>
              <a:t>плодовете</a:t>
            </a:r>
            <a:r>
              <a:rPr lang="ru-RU" b="1" dirty="0" smtClean="0">
                <a:solidFill>
                  <a:prstClr val="black"/>
                </a:solidFill>
              </a:rPr>
              <a:t>  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5589240"/>
            <a:ext cx="763284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 </a:t>
            </a:r>
            <a:r>
              <a:rPr lang="bg-BG" sz="1400" i="1" dirty="0"/>
              <a:t>Източник: МЗХГ, отдел „</a:t>
            </a:r>
            <a:r>
              <a:rPr lang="bg-BG" sz="1400" i="1" dirty="0" err="1"/>
              <a:t>Агростатистика</a:t>
            </a:r>
            <a:r>
              <a:rPr lang="bg-BG" sz="1400" i="1" dirty="0"/>
              <a:t>“, „Производство на плодове“</a:t>
            </a:r>
            <a:endParaRPr lang="en-US" sz="1400" dirty="0"/>
          </a:p>
          <a:p>
            <a:r>
              <a:rPr lang="bg-BG" sz="1400" dirty="0"/>
              <a:t>С най-голям дял от преработените пресни плодове са черешите –32%, ябълките– 21 %,   прасковите – 20%, и сливите  – 11 % .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140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836712"/>
            <a:ext cx="705678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u="sng" dirty="0" smtClean="0">
                <a:ea typeface="Calibri"/>
                <a:cs typeface="Times New Roman"/>
              </a:rPr>
              <a:t>Изводи</a:t>
            </a:r>
            <a:endParaRPr lang="en-US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dirty="0">
                <a:ea typeface="Calibri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dirty="0">
                <a:ea typeface="Calibri"/>
                <a:cs typeface="Times New Roman"/>
              </a:rPr>
              <a:t>При </a:t>
            </a:r>
            <a:r>
              <a:rPr lang="bg-BG" b="1" dirty="0" smtClean="0">
                <a:ea typeface="Calibri"/>
                <a:cs typeface="Times New Roman"/>
              </a:rPr>
              <a:t>плодовете: НЯМА ДАННИ ЗА ПРОМЯНА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991857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>
                <a:ea typeface="Calibri"/>
                <a:cs typeface="Times New Roman"/>
              </a:rPr>
              <a:t>	На </a:t>
            </a:r>
            <a:r>
              <a:rPr lang="bg-BG" dirty="0">
                <a:ea typeface="Calibri"/>
                <a:cs typeface="Times New Roman"/>
              </a:rPr>
              <a:t>база на </a:t>
            </a:r>
            <a:r>
              <a:rPr lang="bg-BG" dirty="0" smtClean="0">
                <a:ea typeface="Calibri"/>
                <a:cs typeface="Times New Roman"/>
              </a:rPr>
              <a:t>изнесените </a:t>
            </a:r>
            <a:r>
              <a:rPr lang="bg-BG" dirty="0">
                <a:ea typeface="Calibri"/>
                <a:cs typeface="Times New Roman"/>
              </a:rPr>
              <a:t>показатели и изчисления при съответните култури не се открива голямо вариране и разлики в делът на подпомагането по обвързаната </a:t>
            </a:r>
            <a:r>
              <a:rPr lang="bg-BG" dirty="0" smtClean="0">
                <a:ea typeface="Calibri"/>
                <a:cs typeface="Times New Roman"/>
              </a:rPr>
              <a:t>подкрепа. </a:t>
            </a:r>
          </a:p>
          <a:p>
            <a:pPr algn="just"/>
            <a:endParaRPr lang="bg-BG" dirty="0" smtClean="0">
              <a:ea typeface="Calibri"/>
              <a:cs typeface="Times New Roman"/>
            </a:endParaRPr>
          </a:p>
          <a:p>
            <a:pPr algn="just"/>
            <a:r>
              <a:rPr lang="bg-BG" dirty="0" smtClean="0">
                <a:ea typeface="Calibri"/>
                <a:cs typeface="Times New Roman"/>
              </a:rPr>
              <a:t>	Основавайки </a:t>
            </a:r>
            <a:r>
              <a:rPr lang="bg-BG" dirty="0">
                <a:ea typeface="Calibri"/>
                <a:cs typeface="Times New Roman"/>
              </a:rPr>
              <a:t>се на </a:t>
            </a:r>
            <a:r>
              <a:rPr lang="bg-BG" dirty="0" smtClean="0">
                <a:ea typeface="Calibri"/>
                <a:cs typeface="Times New Roman"/>
              </a:rPr>
              <a:t>подхода, </a:t>
            </a:r>
            <a:r>
              <a:rPr lang="bg-BG" dirty="0">
                <a:ea typeface="Calibri"/>
                <a:cs typeface="Times New Roman"/>
              </a:rPr>
              <a:t>използван в предните промени по схемата за обвързано </a:t>
            </a:r>
            <a:r>
              <a:rPr lang="bg-BG" dirty="0" smtClean="0">
                <a:ea typeface="Calibri"/>
                <a:cs typeface="Times New Roman"/>
              </a:rPr>
              <a:t>подпомагане, то </a:t>
            </a:r>
            <a:r>
              <a:rPr lang="bg-BG" dirty="0">
                <a:ea typeface="Calibri"/>
                <a:cs typeface="Times New Roman"/>
              </a:rPr>
              <a:t>към настоящия момент не се открива икономически мотив от промяна на досега съществуваща </a:t>
            </a:r>
            <a:r>
              <a:rPr lang="bg-BG" dirty="0" smtClean="0">
                <a:ea typeface="Calibri"/>
                <a:cs typeface="Times New Roman"/>
              </a:rPr>
              <a:t>схема.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836712"/>
            <a:ext cx="705678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u="sng" dirty="0" smtClean="0">
                <a:ea typeface="Calibri"/>
                <a:cs typeface="Times New Roman"/>
              </a:rPr>
              <a:t>Изводи</a:t>
            </a:r>
            <a:endParaRPr lang="en-US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dirty="0">
                <a:ea typeface="Calibri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bg-BG" b="1" dirty="0" smtClean="0">
                <a:ea typeface="Calibri"/>
                <a:cs typeface="Times New Roman"/>
              </a:rPr>
              <a:t>При зеленчуците: НЯМА ДАННИ ЗА ПРОМЯНА</a:t>
            </a:r>
            <a:endParaRPr lang="en-US" dirty="0">
              <a:effectLst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949364"/>
            <a:ext cx="799288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g-BG" dirty="0" smtClean="0">
                <a:ea typeface="Calibri"/>
                <a:cs typeface="Times New Roman"/>
              </a:rPr>
              <a:t>	Въз </a:t>
            </a:r>
            <a:r>
              <a:rPr lang="bg-BG" dirty="0">
                <a:ea typeface="Calibri"/>
                <a:cs typeface="Times New Roman"/>
              </a:rPr>
              <a:t>основа на казаното по-горе, както и на база на получените резултати от анализа не следва  ясно основание за съществена промяна на досега съществуващото разпределение на зеленчуковите култури по групи в схемата за обвързано подпомагане. 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3330522"/>
            <a:ext cx="799288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g-BG" dirty="0" smtClean="0">
                <a:ea typeface="Calibri"/>
                <a:cs typeface="Times New Roman"/>
              </a:rPr>
              <a:t>	Фактът, </a:t>
            </a:r>
            <a:r>
              <a:rPr lang="bg-BG" dirty="0">
                <a:ea typeface="Calibri"/>
                <a:cs typeface="Times New Roman"/>
              </a:rPr>
              <a:t>че пипера е с </a:t>
            </a:r>
            <a:r>
              <a:rPr lang="bg-BG" dirty="0" smtClean="0">
                <a:ea typeface="Calibri"/>
                <a:cs typeface="Times New Roman"/>
              </a:rPr>
              <a:t>най-високи разходи за производство и </a:t>
            </a:r>
            <a:r>
              <a:rPr lang="bg-BG" dirty="0">
                <a:ea typeface="Calibri"/>
                <a:cs typeface="Times New Roman"/>
              </a:rPr>
              <a:t>съответно най-голяма зависимост от субсидията от обвързано подпомагане до голяма степен доказва резонността от включването му в отделна група при зеленчуците през изминалата </a:t>
            </a:r>
            <a:r>
              <a:rPr lang="bg-BG" dirty="0" smtClean="0">
                <a:ea typeface="Calibri"/>
                <a:cs typeface="Times New Roman"/>
              </a:rPr>
              <a:t>година.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9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1152</TotalTime>
  <Words>275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      АНАЛИЗ НА СЕКТОР “ ПЛОДОВЕ И ЗЕЛЕНЧУЦИ“ В РЕЗУЛТАТ НА ПРИЛАГАНЕ НА СХЕМАТА ЗА ОБВЪРЗАНО ПОДПОМАГАНЕ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СЕКТОР “ ПЛОДОВЕ И ЗЕЛЕНЧУЦИ“ В РЕЗУЛТАТ НА ПРИЛАГАНЕ НА СХЕМАТА ЗА ОБВЪРЗАНО ПОДПОМАГАНЕ</dc:title>
  <dc:creator>Radka B. Stoimenova</dc:creator>
  <cp:lastModifiedBy>Stefka Damyanova</cp:lastModifiedBy>
  <cp:revision>8</cp:revision>
  <cp:lastPrinted>2019-07-30T11:45:11Z</cp:lastPrinted>
  <dcterms:created xsi:type="dcterms:W3CDTF">2019-07-08T08:42:31Z</dcterms:created>
  <dcterms:modified xsi:type="dcterms:W3CDTF">2019-08-01T12:37:16Z</dcterms:modified>
</cp:coreProperties>
</file>